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9" r:id="rId6"/>
    <p:sldId id="260" r:id="rId7"/>
    <p:sldId id="261" r:id="rId8"/>
    <p:sldId id="267" r:id="rId9"/>
    <p:sldId id="262" r:id="rId10"/>
    <p:sldId id="263" r:id="rId11"/>
    <p:sldId id="268" r:id="rId12"/>
    <p:sldId id="265" r:id="rId13"/>
    <p:sldId id="266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21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2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50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02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91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55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8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5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F464-EC1C-46C6-869A-47D34F7CB4B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D233-C3F8-482C-94FC-295DCB257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65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0487" y="153824"/>
            <a:ext cx="4267200" cy="650979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-25000"/>
              <a:t>Приложение 1. Презентация Акции (на 13 листах).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903" y="6371010"/>
            <a:ext cx="3730752" cy="109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30901" y="2847778"/>
            <a:ext cx="3179243" cy="1702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Аллея России</a:t>
            </a:r>
            <a:endParaRPr lang="ru-RU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830903" y="4440058"/>
            <a:ext cx="3435275" cy="1260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патриотическая акция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90" y="607947"/>
            <a:ext cx="1222633" cy="1156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08"/>
          <a:stretch/>
        </p:blipFill>
        <p:spPr>
          <a:xfrm>
            <a:off x="10462843" y="607947"/>
            <a:ext cx="940370" cy="1104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5" y="4477376"/>
            <a:ext cx="3260015" cy="2186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03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05" y="282416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«Природа»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3457" y="828510"/>
            <a:ext cx="663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Основной этап (июль-август 2014 года) 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57" y="1487398"/>
            <a:ext cx="105382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Публикация региональных списков растений-кандидатов на официальном сайте Акции.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голосования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Проведение поддерживающих Акцию мероприятий во всех субъектах РФ.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Официальная публикация итогов голосования.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457" y="3611056"/>
            <a:ext cx="636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Финальный этап (сентябрь 2014 года)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7" y="4279142"/>
            <a:ext cx="79548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Официальное открытие Аллеи России 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ысадка региональными делегациями растений – региональных символов на Аллее в День работников леса (21 сентября).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12" y="3841888"/>
            <a:ext cx="2484000" cy="2179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02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05" y="282416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«Природа»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ПРОВЕДЕНИЯ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4049704"/>
              </p:ext>
            </p:extLst>
          </p:nvPr>
        </p:nvGraphicFramePr>
        <p:xfrm>
          <a:off x="1197427" y="2188029"/>
          <a:ext cx="9731828" cy="141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0823"/>
                <a:gridCol w="1094351"/>
                <a:gridCol w="1086109"/>
                <a:gridCol w="1086109"/>
                <a:gridCol w="1086109"/>
                <a:gridCol w="1086109"/>
                <a:gridCol w="1086109"/>
                <a:gridCol w="1086109"/>
              </a:tblGrid>
              <a:tr h="2740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ПОДГОТОВИТЕЛЬНЫЙ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ОСНОВНОЙ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ФИНАЛЬНЫЙ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5252" y="4159917"/>
            <a:ext cx="993226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Закладка Аллеи пройдёт в День Победы 9 мая 2014 года.</a:t>
            </a: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Высадка растений-символов регионов 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Аллеи России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приурочены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Дню работников леса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21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2014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1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05" y="408432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среды «Природа»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8731" y="1409708"/>
            <a:ext cx="10395515" cy="35089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раздел на сайтах Минприроды России и Минкультуры России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сайт Акции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Освещение Акции в федеральных и региональных средствах массовой информации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46" y="3647927"/>
            <a:ext cx="2484000" cy="2457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55232" y="3969425"/>
            <a:ext cx="704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призвана стать лидером по числу публикаций в СМИ и общественных дискуссий!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073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487" y="157693"/>
            <a:ext cx="5677468" cy="59618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00770" y="5568287"/>
            <a:ext cx="5281714" cy="2107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18488" y="3477636"/>
            <a:ext cx="5677467" cy="1702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аллеяроссии.рф</a:t>
            </a:r>
            <a:endParaRPr lang="en-US" sz="36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ruspriroda.ru</a:t>
            </a:r>
            <a:endParaRPr lang="ru-RU" sz="3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537248" y="4673963"/>
            <a:ext cx="5145236" cy="1260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Тел: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495) 642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03" y="342051"/>
            <a:ext cx="2072365" cy="196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08"/>
          <a:stretch/>
        </p:blipFill>
        <p:spPr>
          <a:xfrm>
            <a:off x="9916932" y="492002"/>
            <a:ext cx="1414163" cy="1660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5" y="4477376"/>
            <a:ext cx="3260015" cy="2186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2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52" y="377951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480" y="898987"/>
            <a:ext cx="1082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форм, способствующих повышению узнаваемости субъектов Российской Федерации, поддержания и улучшения имиджа территорий, усиления непосредственной эмоциональной связи между жителями всех субъектов страны, региональными и федеральными властями является проведение акций, в том числе всероссийских. 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задачи формирования у жителей субъектов Российской Федерации патриотизма по отношению к родному краю, экологической культуры и рачительного отношения к природным богатствам являются одними из важнейших направлений работы Правительства Российской Федерации.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усилий федеральных органов государственной власти и органов власти субъектов Российской Федерации, муниципалитетов, национально-ориентированного бизнеса, некоммерческих и общественных организаций, представителей средств массовой информации и науки по формированию экологического сознания у населения страны особенно актуальна в контексте проведения в 2014 году в Российской Федерации Года культуры.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этим Минприроды России и Фонд «Природа» при поддержке Минкультуры России и широкого круга партнеров проводят в 2014 году Всероссийскую патриотическую акцию «Аллея России».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9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52" y="377951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 АКЦИИ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560" y="1368455"/>
            <a:ext cx="1082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«Аллея России» предполагает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растения в качестве символа для каждого из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Российской Федерации посредством открытого общественного обсуждения и онлайн-голосования.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сентября, в День работников леса, пройдет торжественная церемония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открытия Аллеи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на которой будут размещены растения-символы всех регионов страны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16" y="4237002"/>
            <a:ext cx="1944905" cy="190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9" y="4217543"/>
            <a:ext cx="1944216" cy="192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53" y="4215815"/>
            <a:ext cx="2016224" cy="192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95" y="4206948"/>
            <a:ext cx="2028103" cy="192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39" y="4264079"/>
            <a:ext cx="1956054" cy="1813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90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600" y="432542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560" y="1324230"/>
            <a:ext cx="1082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вовлечение широкой общественности в мероприятия культурной и экологической направленности, в том числе приуроченные к Году культуры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символов, позволяющих выразить единство страны, идей и принципов, объединяющих всех жителей России: солидарности, сплоченности, силы и духа нации, которые, как отметил Президент России В. В. Путин в Послании к Федеральному Собранию 18 марта 2014 года, особенно ярко проявляются в переломные исторические моменты.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непосредственной эмоциональной связи между жителями всех субъектов страны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жителей субъектов Российской Федерации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экологической культуры, бережного отношения к окружающей среде родного края и рачительного отношения к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природным богатствам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положительного резонанса в СМИ и широкой общественности.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721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600" y="432542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Местом размещения Аллеи России выбрана Республика Крым.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Закладка Аллеи станет наглядным символом воссоединения Крыма с Россией, участия всех регионов в его судьбе и развитии, неразрывной связи между жителями различных территорий страны.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7" y="1160202"/>
            <a:ext cx="5044269" cy="3185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77" y="1160202"/>
            <a:ext cx="4740607" cy="3185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294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657" y="286124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</a:t>
            </a:r>
            <a:r>
              <a:rPr lang="ru-RU" dirty="0"/>
              <a:t>«Природа»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3430" y="1934431"/>
            <a:ext cx="6463710" cy="1223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Российской Федерации</a:t>
            </a:r>
          </a:p>
          <a:p>
            <a:pPr marL="0" indent="0">
              <a:buNone/>
            </a:pPr>
            <a:endParaRPr lang="ru-RU" sz="4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5" y="1336950"/>
            <a:ext cx="1799914" cy="170303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63430" y="4140251"/>
            <a:ext cx="6668427" cy="1223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окружающей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«Природа»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91570" y="5422741"/>
            <a:ext cx="1062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всесторонней поддержке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исполнительной власти субъектов Российской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национально-ориентированного бизнеса и общественных объединений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708"/>
          <a:stretch/>
        </p:blipFill>
        <p:spPr>
          <a:xfrm>
            <a:off x="1870918" y="3451230"/>
            <a:ext cx="1333505" cy="1566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05" y="282416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</a:t>
            </a:r>
            <a:r>
              <a:rPr lang="ru-RU" dirty="0"/>
              <a:t>«Природа»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80220" y="1855343"/>
            <a:ext cx="9424341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lvl="0" indent="-285750">
              <a:buFont typeface="Courier New" panose="02070309020205020404" pitchFamily="49" charset="0"/>
              <a:buChar char="o"/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Представители федеральных и региональных органов </a:t>
            </a:r>
            <a:r>
              <a:rPr lang="ru-RU" dirty="0"/>
              <a:t>исполнительной </a:t>
            </a:r>
            <a:r>
              <a:rPr lang="ru-RU" dirty="0" smtClean="0"/>
              <a:t>и законодательной власти, муниципальных образований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Представители научных кругов и экспертного сообщества</a:t>
            </a:r>
          </a:p>
          <a:p>
            <a:endParaRPr lang="ru-RU" dirty="0"/>
          </a:p>
          <a:p>
            <a:r>
              <a:rPr lang="ru-RU" dirty="0" smtClean="0"/>
              <a:t>Средства </a:t>
            </a:r>
            <a:r>
              <a:rPr lang="ru-RU" dirty="0"/>
              <a:t>массовой </a:t>
            </a:r>
            <a:r>
              <a:rPr lang="ru-RU" dirty="0" smtClean="0"/>
              <a:t>информации</a:t>
            </a:r>
          </a:p>
          <a:p>
            <a:endParaRPr lang="ru-RU" dirty="0"/>
          </a:p>
          <a:p>
            <a:r>
              <a:rPr lang="ru-RU" dirty="0" smtClean="0"/>
              <a:t>Национально-ориентированный бизнес</a:t>
            </a:r>
          </a:p>
          <a:p>
            <a:endParaRPr lang="ru-RU" dirty="0" smtClean="0"/>
          </a:p>
          <a:p>
            <a:r>
              <a:rPr lang="ru-RU" dirty="0" smtClean="0"/>
              <a:t>Некоммерческие </a:t>
            </a:r>
            <a:r>
              <a:rPr lang="ru-RU" dirty="0"/>
              <a:t>и </a:t>
            </a:r>
            <a:r>
              <a:rPr lang="ru-RU" dirty="0" smtClean="0"/>
              <a:t>общественные организации </a:t>
            </a:r>
          </a:p>
          <a:p>
            <a:endParaRPr lang="ru-RU" dirty="0"/>
          </a:p>
          <a:p>
            <a:r>
              <a:rPr lang="ru-RU" dirty="0" smtClean="0"/>
              <a:t>Широкая общественность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18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3718" y="376620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«Природа»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04" y="1770206"/>
            <a:ext cx="323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8453" y="1770205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8427" y="1770206"/>
            <a:ext cx="2101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Финальный 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2460030" y="3847558"/>
            <a:ext cx="4062286" cy="106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903730" y="3847558"/>
            <a:ext cx="4062286" cy="106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04051" y="2963685"/>
            <a:ext cx="3374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региональными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рабочими группами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 субъектов РФ)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6739" y="2963685"/>
            <a:ext cx="300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растения – символа каждого субъекта РФ путем проведения открытого общественного голосования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8628" y="2977823"/>
            <a:ext cx="2828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Высадка Аллеи России, состоящей из 85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растений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символов в одном из парков на территории Республики Крым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4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05" y="282416"/>
            <a:ext cx="11411712" cy="61203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среды «Природа»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3457" y="828510"/>
            <a:ext cx="772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Подготовительный этап (март-июнь 2014 года)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57" y="1362958"/>
            <a:ext cx="8042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Формирование Распоряжением Министра природных ресурсов и экологии РФ Оргкомитета Акции, утверждение Программы Акции.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Распоряжения от Глав субъектов РФ региональным органам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исполнительной власти в сфере природопользования и охраны окружающей среды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формировании региональных рабочих групп, выборе кандидатов на роль регионального символа и подготовке плана мероприятий в поддержку акции.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Выбор площадки для размещения Аллеи и торжественная закладка первого камня на ней 9 мая 2014 года.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4928" y="0"/>
            <a:ext cx="3986784" cy="8168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02" y="3876756"/>
            <a:ext cx="258903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77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ложение 1 - Аллея России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1 - Аллея России презентация</Template>
  <TotalTime>0</TotalTime>
  <Words>768</Words>
  <Application>Microsoft Office PowerPoint</Application>
  <PresentationFormat>Произвольный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Приложение 1 - Аллея России 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Vika</cp:lastModifiedBy>
  <cp:revision>1</cp:revision>
  <cp:lastPrinted>2014-03-25T13:26:52Z</cp:lastPrinted>
  <dcterms:created xsi:type="dcterms:W3CDTF">2014-07-23T06:57:41Z</dcterms:created>
  <dcterms:modified xsi:type="dcterms:W3CDTF">2014-07-30T10:21:18Z</dcterms:modified>
</cp:coreProperties>
</file>